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62" r:id="rId3"/>
    <p:sldId id="263" r:id="rId4"/>
    <p:sldId id="265" r:id="rId5"/>
    <p:sldId id="264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91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10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개수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A01-B141-9E2C-DCC1E51D9B3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A01-B141-9E2C-DCC1E51D9B3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7A01-B141-9E2C-DCC1E51D9B3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05B-444D-B31D-42922F8A616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05B-444D-B31D-42922F8A616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105B-444D-B31D-42922F8A616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105B-444D-B31D-42922F8A6161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105B-444D-B31D-42922F8A6161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105B-444D-B31D-42922F8A6161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105B-444D-B31D-42922F8A6161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105B-444D-B31D-42922F8A6161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105B-444D-B31D-42922F8A6161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105B-444D-B31D-42922F8A6161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105B-444D-B31D-42922F8A6161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105B-444D-B31D-42922F8A6161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105B-444D-B31D-42922F8A6161}"/>
              </c:ext>
            </c:extLst>
          </c:dPt>
          <c:dLbls>
            <c:dLbl>
              <c:idx val="0"/>
              <c:layout/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7A01-B141-9E2C-DCC1E51D9B3D}"/>
                </c:ext>
              </c:extLst>
            </c:dLbl>
            <c:dLbl>
              <c:idx val="1"/>
              <c:layout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7A01-B141-9E2C-DCC1E51D9B3D}"/>
                </c:ext>
              </c:extLst>
            </c:dLbl>
            <c:dLbl>
              <c:idx val="2"/>
              <c:layout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7A01-B141-9E2C-DCC1E51D9B3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Sheet1!$A$2:$A$17</c:f>
              <c:strCache>
                <c:ptCount val="16"/>
                <c:pt idx="0">
                  <c:v>공공행정</c:v>
                </c:pt>
                <c:pt idx="1">
                  <c:v>문화관광</c:v>
                </c:pt>
                <c:pt idx="2">
                  <c:v>산업고용</c:v>
                </c:pt>
                <c:pt idx="3">
                  <c:v>교통물류</c:v>
                </c:pt>
                <c:pt idx="4">
                  <c:v>국토관리</c:v>
                </c:pt>
                <c:pt idx="5">
                  <c:v>환경기상</c:v>
                </c:pt>
                <c:pt idx="6">
                  <c:v>사회복지</c:v>
                </c:pt>
                <c:pt idx="7">
                  <c:v>농축수산</c:v>
                </c:pt>
                <c:pt idx="8">
                  <c:v>교육</c:v>
                </c:pt>
                <c:pt idx="9">
                  <c:v>재난안전</c:v>
                </c:pt>
                <c:pt idx="10">
                  <c:v>보건의료</c:v>
                </c:pt>
                <c:pt idx="11">
                  <c:v>재정금융</c:v>
                </c:pt>
                <c:pt idx="12">
                  <c:v>과학기술</c:v>
                </c:pt>
                <c:pt idx="13">
                  <c:v>식품건강</c:v>
                </c:pt>
                <c:pt idx="14">
                  <c:v>통일외교안보</c:v>
                </c:pt>
                <c:pt idx="15">
                  <c:v>법률</c:v>
                </c:pt>
              </c:strCache>
            </c:strRef>
          </c:cat>
          <c:val>
            <c:numRef>
              <c:f>Sheet1!$B$2:$B$17</c:f>
              <c:numCache>
                <c:formatCode>General</c:formatCode>
                <c:ptCount val="16"/>
                <c:pt idx="0">
                  <c:v>6625</c:v>
                </c:pt>
                <c:pt idx="1">
                  <c:v>4863</c:v>
                </c:pt>
                <c:pt idx="2">
                  <c:v>4605</c:v>
                </c:pt>
                <c:pt idx="3">
                  <c:v>3880</c:v>
                </c:pt>
                <c:pt idx="4">
                  <c:v>3322</c:v>
                </c:pt>
                <c:pt idx="5">
                  <c:v>3131</c:v>
                </c:pt>
                <c:pt idx="6">
                  <c:v>2943</c:v>
                </c:pt>
                <c:pt idx="7">
                  <c:v>2920</c:v>
                </c:pt>
                <c:pt idx="8">
                  <c:v>2478</c:v>
                </c:pt>
                <c:pt idx="9">
                  <c:v>2325</c:v>
                </c:pt>
                <c:pt idx="10">
                  <c:v>2230</c:v>
                </c:pt>
                <c:pt idx="11">
                  <c:v>2004</c:v>
                </c:pt>
                <c:pt idx="12">
                  <c:v>1476</c:v>
                </c:pt>
                <c:pt idx="13">
                  <c:v>1370</c:v>
                </c:pt>
                <c:pt idx="14">
                  <c:v>684</c:v>
                </c:pt>
                <c:pt idx="15">
                  <c:v>156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01-B141-9E2C-DCC1E51D9B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648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8221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9000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0249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128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41682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3406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749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4434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40888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9018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ADDE20B4-6D55-784A-8FEA-7C5AC2D51536}" type="datetimeFigureOut">
              <a:rPr kumimoji="1" lang="ko-KR" altLang="en-US" smtClean="0"/>
              <a:t>2021-03-12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EEB0ABD-3CF8-B84C-90AF-4FA496FD81B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1502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1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.kr/robots.txt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naver.com/robots.tx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naver.com/robots.tx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hyperlink" Target="https://forecast.nhis.or.kr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AB4354-AB27-DF4C-B6A9-E818F1F9F9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및 </a:t>
            </a:r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크롤링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F3388E-6828-2646-82BD-31A73A25E3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4780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로봇 배제 표준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(Robots exclusion standard)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27341B-FB2D-7F4C-AF65-87E90469B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122628" cy="3678303"/>
          </a:xfrm>
        </p:spPr>
        <p:txBody>
          <a:bodyPr/>
          <a:lstStyle/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웹사이트에 로봇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크롤러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접근하는 것을 방지하기 위한 규약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일반적으로 접근 제한에 대한 설명을 </a:t>
            </a:r>
            <a:r>
              <a:rPr kumimoji="1"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robots.txt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기술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User-agent :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어떤 유형의 유저들에게 규칙을 적용하는지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Disallow :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제한되는 페이지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Allow : 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허용하는 페이지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5ED815-38C9-8845-9911-9ADB5E0B95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63903" b="42437"/>
          <a:stretch/>
        </p:blipFill>
        <p:spPr>
          <a:xfrm>
            <a:off x="8322599" y="2822232"/>
            <a:ext cx="2255518" cy="606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4DD24E-0869-6544-A72C-EFAD34AA204F}"/>
              </a:ext>
            </a:extLst>
          </p:cNvPr>
          <p:cNvSpPr txBox="1"/>
          <p:nvPr/>
        </p:nvSpPr>
        <p:spPr>
          <a:xfrm>
            <a:off x="8322599" y="2175901"/>
            <a:ext cx="36221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공공데이터포털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https://</a:t>
            </a:r>
            <a:r>
              <a:rPr kumimoji="1"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www.data.go.kr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/</a:t>
            </a:r>
            <a:r>
              <a:rPr kumimoji="1"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robots.txt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295B94-2097-494C-99F2-1D0FCBE04575}"/>
              </a:ext>
            </a:extLst>
          </p:cNvPr>
          <p:cNvSpPr txBox="1"/>
          <p:nvPr/>
        </p:nvSpPr>
        <p:spPr>
          <a:xfrm>
            <a:off x="8322599" y="3696481"/>
            <a:ext cx="36336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네이버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https://www.naver.com/robots.txt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399188E-B97F-7D4B-B1EC-D61D950D50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2599" y="4425793"/>
            <a:ext cx="1511300" cy="546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2BEE266-4C5E-4941-A912-2AEE151759CB}"/>
              </a:ext>
            </a:extLst>
          </p:cNvPr>
          <p:cNvSpPr txBox="1"/>
          <p:nvPr/>
        </p:nvSpPr>
        <p:spPr>
          <a:xfrm>
            <a:off x="8322599" y="5142045"/>
            <a:ext cx="35676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다음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https://www.daum.net/robots.txt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07C55CE-4EDF-FE47-AFBE-A17C434BA0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5703" y="5801514"/>
            <a:ext cx="1651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35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로봇 배제 표준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(Robots exclusion standard)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89AC67C-5923-C749-931A-D6164741A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4890"/>
            <a:ext cx="12192000" cy="229947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2096538-FFBC-6D44-8755-ACB5A8C44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19243"/>
            <a:ext cx="12192000" cy="193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3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로봇 배제 표준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(Robots exclusion standard)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AA85E5-F506-8343-A157-8AEDBA5CFB71}"/>
              </a:ext>
            </a:extLst>
          </p:cNvPr>
          <p:cNvSpPr txBox="1"/>
          <p:nvPr/>
        </p:nvSpPr>
        <p:spPr>
          <a:xfrm>
            <a:off x="1183502" y="2720340"/>
            <a:ext cx="13388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7.0°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맑음</a:t>
            </a: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0.0°17.0°</a:t>
            </a:r>
          </a:p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을지로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</a:t>
            </a:r>
          </a:p>
          <a:p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미세나쁨</a:t>
            </a:r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초미세나쁨</a:t>
            </a:r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을지로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</a:t>
            </a:r>
          </a:p>
        </p:txBody>
      </p:sp>
      <p:pic>
        <p:nvPicPr>
          <p:cNvPr id="10242" name="Picture 2" descr="네이버 로고 및 네이버 블로그 로고, 그리고 검색창 무료 나눔 (고화질 PNG 이미지 및 일러스트 ai 파일) : 네이버 블로그">
            <a:extLst>
              <a:ext uri="{FF2B5EF4-FFF2-40B4-BE49-F238E27FC236}">
                <a16:creationId xmlns:a16="http://schemas.microsoft.com/office/drawing/2014/main" id="{D89D3D54-5EC3-9F47-92E0-D1839FEA3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65" y="5408285"/>
            <a:ext cx="2670008" cy="133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CD30AD26-73BA-7F4D-8678-6BEAD3DAE0E2}"/>
              </a:ext>
            </a:extLst>
          </p:cNvPr>
          <p:cNvGrpSpPr/>
          <p:nvPr/>
        </p:nvGrpSpPr>
        <p:grpSpPr>
          <a:xfrm>
            <a:off x="5000792" y="2109480"/>
            <a:ext cx="6909736" cy="3766026"/>
            <a:chOff x="4497872" y="2109480"/>
            <a:chExt cx="6909736" cy="3766026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7F2AC62-BA05-4040-84CB-EFC728E53984}"/>
                </a:ext>
              </a:extLst>
            </p:cNvPr>
            <p:cNvSpPr/>
            <p:nvPr/>
          </p:nvSpPr>
          <p:spPr>
            <a:xfrm>
              <a:off x="4497872" y="2109480"/>
              <a:ext cx="1598128" cy="34163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03. 10. (수)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서울시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안개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7도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7°C</a:t>
              </a:r>
            </a:p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경기도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안개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7도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7°C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5A4EF9B-EF28-3B4B-9C2C-A8A42CBAFDD5}"/>
                </a:ext>
              </a:extLst>
            </p:cNvPr>
            <p:cNvSpPr/>
            <p:nvPr/>
          </p:nvSpPr>
          <p:spPr>
            <a:xfrm>
              <a:off x="6096000" y="2166341"/>
              <a:ext cx="1449872" cy="31393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대구시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흐림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8도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8°C</a:t>
              </a:r>
            </a:p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대전시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맑음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7도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7°C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EA47B0C-DCE1-1249-95BF-178D61725699}"/>
                </a:ext>
              </a:extLst>
            </p:cNvPr>
            <p:cNvSpPr/>
            <p:nvPr/>
          </p:nvSpPr>
          <p:spPr>
            <a:xfrm>
              <a:off x="8576076" y="2182187"/>
              <a:ext cx="1703552" cy="31393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강원도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흐림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3도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3°C</a:t>
              </a:r>
            </a:p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강원도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흐림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10도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10°C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43AB06A-1357-D444-8E2F-DDE0C962C803}"/>
                </a:ext>
              </a:extLst>
            </p:cNvPr>
            <p:cNvSpPr/>
            <p:nvPr/>
          </p:nvSpPr>
          <p:spPr>
            <a:xfrm>
              <a:off x="9809480" y="2182187"/>
              <a:ext cx="1598128" cy="36933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전라북도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맑음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7도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7°C</a:t>
              </a:r>
            </a:p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전라남도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맑음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7도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7°C</a:t>
              </a:r>
            </a:p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781CB5A-A0F7-474F-A03B-94C9B97A39E6}"/>
                </a:ext>
              </a:extLst>
            </p:cNvPr>
            <p:cNvSpPr/>
            <p:nvPr/>
          </p:nvSpPr>
          <p:spPr>
            <a:xfrm>
              <a:off x="7342672" y="2166341"/>
              <a:ext cx="2466808" cy="31393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부산시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맑음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12도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12°C</a:t>
              </a:r>
            </a:p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날씨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울산시</a:t>
              </a:r>
            </a:p>
            <a:p>
              <a:r>
                <a:rPr lang="ko-KR" altLang="en-US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구름많음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 11도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11°C</a:t>
              </a:r>
            </a:p>
          </p:txBody>
        </p:sp>
      </p:grpSp>
      <p:pic>
        <p:nvPicPr>
          <p:cNvPr id="10244" name="Picture 4">
            <a:extLst>
              <a:ext uri="{FF2B5EF4-FFF2-40B4-BE49-F238E27FC236}">
                <a16:creationId xmlns:a16="http://schemas.microsoft.com/office/drawing/2014/main" id="{2E166449-36E7-EB48-B0BC-DE834EB5BD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124" y="5733673"/>
            <a:ext cx="1741872" cy="703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DFA974C5-8C57-344E-80D3-508520CEE840}"/>
              </a:ext>
            </a:extLst>
          </p:cNvPr>
          <p:cNvCxnSpPr>
            <a:cxnSpLocks/>
          </p:cNvCxnSpPr>
          <p:nvPr/>
        </p:nvCxnSpPr>
        <p:spPr>
          <a:xfrm>
            <a:off x="4091940" y="2182187"/>
            <a:ext cx="0" cy="334361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8094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로봇 배제 표준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(Robots exclusion standard)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BEE266-4C5E-4941-A912-2AEE151759CB}"/>
              </a:ext>
            </a:extLst>
          </p:cNvPr>
          <p:cNvSpPr txBox="1"/>
          <p:nvPr/>
        </p:nvSpPr>
        <p:spPr>
          <a:xfrm>
            <a:off x="8369599" y="2002306"/>
            <a:ext cx="356764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다음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https://www.daum.net/robots.txt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07C55CE-4EDF-FE47-AFBE-A17C434BA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5041" y="2651970"/>
            <a:ext cx="1651000" cy="571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B4903C-637C-624F-AA83-8C148AAFD446}"/>
              </a:ext>
            </a:extLst>
          </p:cNvPr>
          <p:cNvSpPr txBox="1"/>
          <p:nvPr/>
        </p:nvSpPr>
        <p:spPr>
          <a:xfrm>
            <a:off x="581192" y="2014390"/>
            <a:ext cx="676178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robots.txt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는 강제성이 없는 </a:t>
            </a:r>
            <a:r>
              <a:rPr kumimoji="1" lang="ko-KR" altLang="en-US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권고사항</a:t>
            </a:r>
            <a:endParaRPr kumimoji="1" lang="en-US" altLang="ko-KR" u="sng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크롤러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검색엔진들의 인덱싱 목적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웹사이트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더 많은 검색 노출 희망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서버 트래픽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기타 사유로 특정 경로에 대한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크롤링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자제 권고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79A2335-CAE8-264F-BF00-16FC74983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330" y="3429000"/>
            <a:ext cx="4173434" cy="416031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9F94383-B75B-FA4B-812D-55CA15624E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2603"/>
          <a:stretch/>
        </p:blipFill>
        <p:spPr>
          <a:xfrm>
            <a:off x="6855758" y="3271598"/>
            <a:ext cx="6975565" cy="92333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CA5D8E3-B8C7-124C-8AF9-D93D2DA28A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2636"/>
          <a:stretch/>
        </p:blipFill>
        <p:spPr>
          <a:xfrm>
            <a:off x="6855757" y="4173501"/>
            <a:ext cx="6975565" cy="3044565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45CAB8-D879-954C-B6D1-2A7BA35CE13F}"/>
              </a:ext>
            </a:extLst>
          </p:cNvPr>
          <p:cNvSpPr/>
          <p:nvPr/>
        </p:nvSpPr>
        <p:spPr>
          <a:xfrm>
            <a:off x="5875020" y="6149340"/>
            <a:ext cx="1394460" cy="2286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4842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로봇 배제 표준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(Robots exclusion standard)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354F51-68D9-3D49-BB46-F1BF00B48950}"/>
              </a:ext>
            </a:extLst>
          </p:cNvPr>
          <p:cNvSpPr txBox="1"/>
          <p:nvPr/>
        </p:nvSpPr>
        <p:spPr>
          <a:xfrm>
            <a:off x="706425" y="2099809"/>
            <a:ext cx="89322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사이트마다 개별 포맷이 있어 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사이트별로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크롤러를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따로 만들어야 한다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사이트가 기존 포맷을 변경할 경우 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수정사항에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맞게 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크롤러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역시 따로 수정해야 한다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Picture 2" descr="네이버 로고 및 네이버 블로그 로고, 그리고 검색창 무료 나눔 (고화질 PNG 이미지 및 일러스트 ai 파일) : 네이버 블로그">
            <a:extLst>
              <a:ext uri="{FF2B5EF4-FFF2-40B4-BE49-F238E27FC236}">
                <a16:creationId xmlns:a16="http://schemas.microsoft.com/office/drawing/2014/main" id="{78AFCB14-6273-9849-B3CB-261E27BAF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0053" y="3562727"/>
            <a:ext cx="2670008" cy="133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285748AF-082D-8E4B-BE8C-AD38BEF82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7843" y="3857247"/>
            <a:ext cx="1846872" cy="74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7DD2BA-63FE-304C-9262-F775FC33D153}"/>
              </a:ext>
            </a:extLst>
          </p:cNvPr>
          <p:cNvSpPr txBox="1"/>
          <p:nvPr/>
        </p:nvSpPr>
        <p:spPr>
          <a:xfrm>
            <a:off x="1731652" y="3174258"/>
            <a:ext cx="396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Html &gt; header &gt; </a:t>
            </a:r>
            <a:r>
              <a:rPr kumimoji="1"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div.group_weather</a:t>
            </a:r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DA1AF2-286B-C845-A79E-F2AC73325477}"/>
              </a:ext>
            </a:extLst>
          </p:cNvPr>
          <p:cNvSpPr txBox="1"/>
          <p:nvPr/>
        </p:nvSpPr>
        <p:spPr>
          <a:xfrm>
            <a:off x="6961237" y="3193395"/>
            <a:ext cx="3494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Html &gt; header &gt; </a:t>
            </a:r>
            <a:r>
              <a:rPr kumimoji="1"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div.info_today</a:t>
            </a:r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F4F85B-B1D4-244A-A80E-2EFE7A753D28}"/>
              </a:ext>
            </a:extLst>
          </p:cNvPr>
          <p:cNvSpPr txBox="1"/>
          <p:nvPr/>
        </p:nvSpPr>
        <p:spPr>
          <a:xfrm>
            <a:off x="2037392" y="5282207"/>
            <a:ext cx="70286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만약 날씨 정보가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header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main content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이동한다면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날씨 정보를 크롤링해오는 페이지 주소가 바뀌었다면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50086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DEB6D-7109-0B4D-90D1-C7E7ACFD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로봇 배제 표준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(Robots exclusion standard)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553F5E46-45F4-A44A-B9A8-E46829F0E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426" y="2167852"/>
            <a:ext cx="9167147" cy="297419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일회성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단발성 데이터 수집이라면 트래픽만 고려해도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OK</a:t>
            </a:r>
          </a:p>
          <a:p>
            <a:pPr>
              <a:lnSpc>
                <a:spcPct val="150000"/>
              </a:lnSpc>
            </a:pP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크롤러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구현 방법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성능은 기업의 기밀 사항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대규모 데이터베이스 확보 및 유지*라면 전문 웹 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크롤러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서비스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오픈 소스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이용할 것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활용할 수 있다면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활용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4A42FD1-9708-7E40-90C4-580B5CD8638B}"/>
              </a:ext>
            </a:extLst>
          </p:cNvPr>
          <p:cNvSpPr/>
          <p:nvPr/>
        </p:nvSpPr>
        <p:spPr>
          <a:xfrm>
            <a:off x="9359172" y="6562470"/>
            <a:ext cx="2832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kumimoji="1" lang="ko-KR" altLang="en-US" sz="10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* </a:t>
            </a:r>
            <a:r>
              <a:rPr kumimoji="1" lang="en-US" altLang="ko-KR" sz="10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(spider / </a:t>
            </a:r>
            <a:r>
              <a:rPr kumimoji="1" lang="ko-KR" altLang="en-US" sz="10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포털 전체 데이터를 드나드는 수준</a:t>
            </a:r>
            <a:r>
              <a:rPr kumimoji="1" lang="en-US" altLang="ko-KR" sz="10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6158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30C7CD-C7F2-644A-908E-C7B33B577607}"/>
              </a:ext>
            </a:extLst>
          </p:cNvPr>
          <p:cNvSpPr txBox="1"/>
          <p:nvPr/>
        </p:nvSpPr>
        <p:spPr>
          <a:xfrm>
            <a:off x="7885166" y="6155844"/>
            <a:ext cx="1502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포털 기준</a:t>
            </a:r>
            <a:endParaRPr kumimoji="1" lang="en-US" altLang="ko-KR" sz="10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kumimoji="1" lang="en-US" altLang="ko-KR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https://</a:t>
            </a:r>
            <a:r>
              <a:rPr kumimoji="1" lang="en-US" altLang="ko-KR" sz="100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www.data.go.kr</a:t>
            </a:r>
            <a:endParaRPr kumimoji="1" lang="ko-KR" altLang="en-US" sz="10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05BA0-8DFA-E642-BBE9-027DF8BA9B92}"/>
              </a:ext>
            </a:extLst>
          </p:cNvPr>
          <p:cNvSpPr txBox="1"/>
          <p:nvPr/>
        </p:nvSpPr>
        <p:spPr>
          <a:xfrm>
            <a:off x="581192" y="2471503"/>
            <a:ext cx="23984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45,013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FILE 38103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CSV, HWP, PDF, XLS</a:t>
            </a: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 6908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XML, JSON</a:t>
            </a:r>
          </a:p>
          <a:p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UNKNOWN 1</a:t>
            </a:r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99B63F02-952D-EB41-A116-7F3250C8DF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3653942"/>
              </p:ext>
            </p:extLst>
          </p:nvPr>
        </p:nvGraphicFramePr>
        <p:xfrm>
          <a:off x="2286607" y="1970425"/>
          <a:ext cx="7387194" cy="4510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DDC8FE9-B709-9D4F-A390-8371FFB72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704919"/>
              </p:ext>
            </p:extLst>
          </p:nvPr>
        </p:nvGraphicFramePr>
        <p:xfrm>
          <a:off x="9543670" y="2103684"/>
          <a:ext cx="2067138" cy="44149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3569">
                  <a:extLst>
                    <a:ext uri="{9D8B030D-6E8A-4147-A177-3AD203B41FA5}">
                      <a16:colId xmlns:a16="http://schemas.microsoft.com/office/drawing/2014/main" val="4211474355"/>
                    </a:ext>
                  </a:extLst>
                </a:gridCol>
                <a:gridCol w="1033569">
                  <a:extLst>
                    <a:ext uri="{9D8B030D-6E8A-4147-A177-3AD203B41FA5}">
                      <a16:colId xmlns:a16="http://schemas.microsoft.com/office/drawing/2014/main" val="260122891"/>
                    </a:ext>
                  </a:extLst>
                </a:gridCol>
              </a:tblGrid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공공행정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6625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465541023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문화관광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4863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1003777290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산업고용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4605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1959079334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교통물류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3880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1407327946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국토관리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3322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123399913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환경기상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3131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803787422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사회복지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2943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407689510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농축수산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2920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552773156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교육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2478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508497110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재난안전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2325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3539230438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보건의료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2230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375140392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재정금융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1066581998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과학기술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1476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515972160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식품건강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1370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2870811654"/>
                  </a:ext>
                </a:extLst>
              </a:tr>
              <a:tr h="4499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통일외교안보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684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3453914372"/>
                  </a:ext>
                </a:extLst>
              </a:tr>
              <a:tr h="26433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법률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78" marR="9178" marT="9178" marB="0" anchor="ctr"/>
                </a:tc>
                <a:extLst>
                  <a:ext uri="{0D108BD9-81ED-4DB2-BD59-A6C34878D82A}">
                    <a16:rowId xmlns:a16="http://schemas.microsoft.com/office/drawing/2014/main" val="940030153"/>
                  </a:ext>
                </a:extLst>
              </a:tr>
            </a:tbl>
          </a:graphicData>
        </a:graphic>
      </p:graphicFrame>
      <p:sp>
        <p:nvSpPr>
          <p:cNvPr id="12" name="제목 1">
            <a:extLst>
              <a:ext uri="{FF2B5EF4-FFF2-40B4-BE49-F238E27FC236}">
                <a16:creationId xmlns:a16="http://schemas.microsoft.com/office/drawing/2014/main" id="{AA69129F-3D5F-C442-A803-859D52C8A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제공 목록</a:t>
            </a:r>
          </a:p>
        </p:txBody>
      </p:sp>
    </p:spTree>
    <p:extLst>
      <p:ext uri="{BB962C8B-B14F-4D97-AF65-F5344CB8AC3E}">
        <p14:creationId xmlns:p14="http://schemas.microsoft.com/office/powerpoint/2010/main" val="2584201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3E970E-B105-D049-9727-4F723CE78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활용 사례 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보건의료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F4556B9-A4BE-F647-BFC2-AB2562960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1813083"/>
            <a:ext cx="3449516" cy="50449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4FB3C0-6356-874A-A79E-C08D8803534B}"/>
              </a:ext>
            </a:extLst>
          </p:cNvPr>
          <p:cNvSpPr txBox="1"/>
          <p:nvPr/>
        </p:nvSpPr>
        <p:spPr>
          <a:xfrm>
            <a:off x="4349819" y="1881692"/>
            <a:ext cx="7628821" cy="4941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국민건강알람서비스</a:t>
            </a:r>
            <a:endParaRPr kumimoji="1" lang="en-US" altLang="ko-KR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건강보험공단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배경</a:t>
            </a:r>
            <a:endParaRPr kumimoji="1"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질병 위험도 동향과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알람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제공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예측 모델 정확성 향상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사용자 접근성 강화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친절한 국민건강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알람서비스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구축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활용 데이터</a:t>
            </a:r>
            <a:endParaRPr kumimoji="1"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국민건강보험공간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FTP / 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일별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식약처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FTP /  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수시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기상청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 /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시간별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일별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국립환경과학원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 /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시간별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일별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트위터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블로그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뉴스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검색트렌드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 내용</a:t>
            </a:r>
            <a:endParaRPr kumimoji="1"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질병의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진료건수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예측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영향을 미치는 변수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기상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환경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소셜데이터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등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결합한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음이항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회귀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예측모형</a:t>
            </a:r>
            <a:endParaRPr kumimoji="1"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BA4C-5CA9-A447-9DDC-9CEB572CADE9}"/>
              </a:ext>
            </a:extLst>
          </p:cNvPr>
          <p:cNvSpPr txBox="1"/>
          <p:nvPr/>
        </p:nvSpPr>
        <p:spPr>
          <a:xfrm>
            <a:off x="10149178" y="1376747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공공빋게이터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우수사례집</a:t>
            </a:r>
            <a:endParaRPr kumimoji="1" lang="en-US" altLang="ko-KR" sz="10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kumimoji="1" lang="en-US" altLang="ko-KR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2018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기준</a:t>
            </a:r>
          </a:p>
        </p:txBody>
      </p:sp>
    </p:spTree>
    <p:extLst>
      <p:ext uri="{BB962C8B-B14F-4D97-AF65-F5344CB8AC3E}">
        <p14:creationId xmlns:p14="http://schemas.microsoft.com/office/powerpoint/2010/main" val="1310348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0874A-72C3-3144-ACDD-A78C40B0A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활용 사례 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보건의료</a:t>
            </a:r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2D661E-EB1D-A24A-AB36-C9A09546B92A}"/>
              </a:ext>
            </a:extLst>
          </p:cNvPr>
          <p:cNvSpPr txBox="1"/>
          <p:nvPr/>
        </p:nvSpPr>
        <p:spPr>
          <a:xfrm>
            <a:off x="4291460" y="2071395"/>
            <a:ext cx="736291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분석결과</a:t>
            </a:r>
            <a:endParaRPr kumimoji="1"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전국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질병별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변수 확인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감기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눈병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식중독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피부염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천식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실제값과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예측값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사이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0.9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이상의 높은 상관도 존재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감기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0.912,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눈병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0.97,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식중독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0.9157,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피부염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0.971,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천식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0.933</a:t>
            </a: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위험도 모델링 통해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질병별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위험도 구간 세분화하여 위험도 구간 설정 가능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국민건강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알람서비스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구축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(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https://forecast.nhis.or.kr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pic>
        <p:nvPicPr>
          <p:cNvPr id="4097" name="Picture 1" descr="page7image7110656">
            <a:extLst>
              <a:ext uri="{FF2B5EF4-FFF2-40B4-BE49-F238E27FC236}">
                <a16:creationId xmlns:a16="http://schemas.microsoft.com/office/drawing/2014/main" id="{B5800F9C-1FDB-5741-B9AF-F848D18B8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42545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age7image7110880">
            <a:extLst>
              <a:ext uri="{FF2B5EF4-FFF2-40B4-BE49-F238E27FC236}">
                <a16:creationId xmlns:a16="http://schemas.microsoft.com/office/drawing/2014/main" id="{59F535D8-16D2-C24D-BBE6-D37CF902BF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42545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page7image7182912">
            <a:extLst>
              <a:ext uri="{FF2B5EF4-FFF2-40B4-BE49-F238E27FC236}">
                <a16:creationId xmlns:a16="http://schemas.microsoft.com/office/drawing/2014/main" id="{A2C49375-B6BC-DD47-B844-7203E63D6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42545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page7image25348544">
            <a:extLst>
              <a:ext uri="{FF2B5EF4-FFF2-40B4-BE49-F238E27FC236}">
                <a16:creationId xmlns:a16="http://schemas.microsoft.com/office/drawing/2014/main" id="{4C208814-4B63-5D41-9639-657725C8E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8636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page7image7180000">
            <a:extLst>
              <a:ext uri="{FF2B5EF4-FFF2-40B4-BE49-F238E27FC236}">
                <a16:creationId xmlns:a16="http://schemas.microsoft.com/office/drawing/2014/main" id="{F97B0892-B306-9547-8782-0FB9AD1A9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42545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 descr="page7image25347968">
            <a:extLst>
              <a:ext uri="{FF2B5EF4-FFF2-40B4-BE49-F238E27FC236}">
                <a16:creationId xmlns:a16="http://schemas.microsoft.com/office/drawing/2014/main" id="{A538E352-7191-0947-BEAD-5EEF425A5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60" y="4121736"/>
            <a:ext cx="51816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CAFA820-AF01-104E-9019-3D43FED61C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192" y="1813083"/>
            <a:ext cx="3449516" cy="504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850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848D12-3B8D-FA4C-9C1F-1F8E7289A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/>
              <a:t>공공데이터</a:t>
            </a:r>
            <a:r>
              <a:rPr kumimoji="1" lang="ko-KR" altLang="en-US" b="1" dirty="0"/>
              <a:t> 활용 사례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</a:t>
            </a:r>
            <a:r>
              <a:rPr kumimoji="1" lang="ko-KR" altLang="en-US" sz="1800" b="1" dirty="0"/>
              <a:t>보건의료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563FBD-D32A-CE4C-BFA1-43B2DCA77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3939"/>
            <a:ext cx="12192000" cy="623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71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3E970E-B105-D049-9727-4F723CE78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활용 사례 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문화관광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BA4C-5CA9-A447-9DDC-9CEB572CADE9}"/>
              </a:ext>
            </a:extLst>
          </p:cNvPr>
          <p:cNvSpPr txBox="1"/>
          <p:nvPr/>
        </p:nvSpPr>
        <p:spPr>
          <a:xfrm>
            <a:off x="10149178" y="1376747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공공빋게이터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우수사례집</a:t>
            </a:r>
            <a:endParaRPr kumimoji="1" lang="en-US" altLang="ko-KR" sz="10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kumimoji="1" lang="en-US" altLang="ko-KR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2018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기준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6DD37-CB55-2A45-B5CF-BF4A489739AB}"/>
              </a:ext>
            </a:extLst>
          </p:cNvPr>
          <p:cNvSpPr txBox="1"/>
          <p:nvPr/>
        </p:nvSpPr>
        <p:spPr>
          <a:xfrm>
            <a:off x="12478164" y="702156"/>
            <a:ext cx="9010800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전주 한옥마을 </a:t>
            </a:r>
            <a:r>
              <a:rPr kumimoji="1"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관광분석을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통한 경제활성화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전주시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배경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빅데이터를 활용하여 한옥마을 내 동선 및 상권 분석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한옥마을을 중심으로 전주시 전체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전북 연계 관광지 발굴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관광콘텐츠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다양화와 한옥마을 방문객 </a:t>
            </a:r>
            <a:r>
              <a:rPr kumimoji="1"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니즈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분석 필요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활용데이터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통신사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유동인구데이터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카드사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신용카드 매출 정보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전주시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관광 정보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기상청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날씨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SNS(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키워드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리뷰 및 평가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경제정보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국내 유가 및 환율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한국도로공사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교통량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분석내용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전주시 거주자 제외 전국 방문객 트래픽 분석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지역매출과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관광매출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분석 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업종별 일일 평균 판매량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관광객 특성 분석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축제 관련 키워드 분석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날씨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유가</a:t>
            </a:r>
            <a:r>
              <a:rPr kumimoji="1"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질병 포함한 외부 변수 영향 분석</a:t>
            </a:r>
            <a:endParaRPr kumimoji="1"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B191DD9-50D0-A940-857C-14D48C42C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72" y="1801164"/>
            <a:ext cx="3470829" cy="507943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D4DA276D-B543-624F-BBD9-C709A17B24D7}"/>
              </a:ext>
            </a:extLst>
          </p:cNvPr>
          <p:cNvSpPr/>
          <p:nvPr/>
        </p:nvSpPr>
        <p:spPr>
          <a:xfrm>
            <a:off x="4228384" y="1801164"/>
            <a:ext cx="8874223" cy="4973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전주 한옥마을 </a:t>
            </a:r>
            <a:r>
              <a:rPr kumimoji="1" lang="ko-KR" altLang="en-US" b="1" dirty="0" err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관광분석을</a:t>
            </a:r>
            <a:r>
              <a:rPr kumimoji="1" lang="ko-KR" altLang="en-US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통한 경제 활성화</a:t>
            </a:r>
            <a:endParaRPr kumimoji="1" lang="en-US" altLang="ko-KR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kumimoji="1"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전주시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배경</a:t>
            </a:r>
            <a:endParaRPr kumimoji="1"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빅데이터를 활용하여 한옥마을 내 동선 및 상권 분석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한옥마을을 중심으로 전주시 전체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전북 연계 관광지 발굴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관광콘텐츠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다양화와 한옥마을 방문객 </a:t>
            </a: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니즈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분석 필요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활용 데이터</a:t>
            </a:r>
            <a:endParaRPr kumimoji="1"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통신사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유동인구데이터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카드사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신용카드 매출 정보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전주시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관광 정보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기상청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날씨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SNS(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키워드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리뷰 및 평가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경제 정보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국내 유가 및 환율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한국도로공사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교통량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 내용</a:t>
            </a:r>
            <a:endParaRPr kumimoji="1"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전주시 거주자 제외 전국 방문객 트래픽 및 특성 분석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 매출과 관광 매출 분석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업종별 일일 평균 판매량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축제 관련 키워드 분석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날씨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유가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질병 포함한 외부 변수 영향 분석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0836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3E970E-B105-D049-9727-4F723CE78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활용 사례 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문화관광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BA4C-5CA9-A447-9DDC-9CEB572CADE9}"/>
              </a:ext>
            </a:extLst>
          </p:cNvPr>
          <p:cNvSpPr txBox="1"/>
          <p:nvPr/>
        </p:nvSpPr>
        <p:spPr>
          <a:xfrm>
            <a:off x="10149178" y="1376747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공공빋게이터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00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우수사례집</a:t>
            </a:r>
            <a:endParaRPr kumimoji="1" lang="en-US" altLang="ko-KR" sz="10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kumimoji="1" lang="en-US" altLang="ko-KR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2018</a:t>
            </a:r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기준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6DD37-CB55-2A45-B5CF-BF4A489739AB}"/>
              </a:ext>
            </a:extLst>
          </p:cNvPr>
          <p:cNvSpPr txBox="1"/>
          <p:nvPr/>
        </p:nvSpPr>
        <p:spPr>
          <a:xfrm>
            <a:off x="4393218" y="2059394"/>
            <a:ext cx="464742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분석결과</a:t>
            </a:r>
            <a:endParaRPr kumimoji="1"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방문객 유형별 조사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강화할 점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&amp;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개선점 파악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시기별 홍보 전략 구축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타지역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홍보활동 강화 필요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한옥마을 블록화 및 주요 상권 지역 분석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맞춤형 관광 코스 개발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2015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대비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관광객 </a:t>
            </a:r>
            <a:r>
              <a:rPr kumimoji="1"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18%</a:t>
            </a:r>
            <a:r>
              <a:rPr kumimoji="1"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증가</a:t>
            </a: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08B481-BEA1-944E-AD0D-B15F4D1E8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083" y="4607952"/>
            <a:ext cx="5043725" cy="221504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E15648D-66EE-FB48-A198-5C0F5607C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72" y="1801164"/>
            <a:ext cx="3470829" cy="507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714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B31526-8547-D446-A7B2-2820900CD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vs </a:t>
            </a:r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크롤링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C095183-AA6B-B145-A187-E2CD63949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52" y="2495364"/>
            <a:ext cx="5654608" cy="325501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6D50B35-A787-124F-99C8-EEDB1B162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760" y="2495364"/>
            <a:ext cx="6165633" cy="325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316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01323D0-AF22-E14A-8E88-CD76A846D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60" y="2024710"/>
            <a:ext cx="5140960" cy="465041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A52ED2D-E112-4F4D-B919-A8B599707E8B}"/>
              </a:ext>
            </a:extLst>
          </p:cNvPr>
          <p:cNvSpPr/>
          <p:nvPr/>
        </p:nvSpPr>
        <p:spPr>
          <a:xfrm>
            <a:off x="581192" y="2024710"/>
            <a:ext cx="767548" cy="3298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595A68-2D06-0C4E-8A5E-FCB01A4CE147}"/>
              </a:ext>
            </a:extLst>
          </p:cNvPr>
          <p:cNvSpPr/>
          <p:nvPr/>
        </p:nvSpPr>
        <p:spPr>
          <a:xfrm>
            <a:off x="1112520" y="2371564"/>
            <a:ext cx="2476500" cy="2917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837379-7BAB-F344-8B4D-1334C3A6610B}"/>
              </a:ext>
            </a:extLst>
          </p:cNvPr>
          <p:cNvSpPr/>
          <p:nvPr/>
        </p:nvSpPr>
        <p:spPr>
          <a:xfrm>
            <a:off x="642152" y="2371564"/>
            <a:ext cx="470368" cy="3298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41FF976-B616-9943-9FE9-37D432E8602E}"/>
              </a:ext>
            </a:extLst>
          </p:cNvPr>
          <p:cNvSpPr/>
          <p:nvPr/>
        </p:nvSpPr>
        <p:spPr>
          <a:xfrm>
            <a:off x="642152" y="2701434"/>
            <a:ext cx="2476500" cy="2917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A0D28EA-17AE-3B42-8983-219F4DB2B543}"/>
              </a:ext>
            </a:extLst>
          </p:cNvPr>
          <p:cNvSpPr/>
          <p:nvPr/>
        </p:nvSpPr>
        <p:spPr>
          <a:xfrm>
            <a:off x="642152" y="3031304"/>
            <a:ext cx="2763988" cy="2917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F68772B-7565-5643-9368-CF9E95B9A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420" y="3177188"/>
            <a:ext cx="6248400" cy="1054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6DAA83-069D-CA4C-AE9F-9EF5344B83FB}"/>
              </a:ext>
            </a:extLst>
          </p:cNvPr>
          <p:cNvSpPr txBox="1"/>
          <p:nvPr/>
        </p:nvSpPr>
        <p:spPr>
          <a:xfrm>
            <a:off x="5608322" y="258933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공공데이터포털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91CD3509-D9D3-6F4C-B774-9F9E22F1A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공공데이터</a:t>
            </a:r>
            <a:r>
              <a:rPr kumimoji="1"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vs </a:t>
            </a:r>
            <a:r>
              <a:rPr kumimoji="1"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크롤링</a:t>
            </a:r>
            <a:endParaRPr kumimoji="1"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2D7D236-6F54-CA4E-94D8-252FC3D40756}"/>
              </a:ext>
            </a:extLst>
          </p:cNvPr>
          <p:cNvSpPr/>
          <p:nvPr/>
        </p:nvSpPr>
        <p:spPr>
          <a:xfrm>
            <a:off x="9413179" y="4349915"/>
            <a:ext cx="24816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R" sz="12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https://</a:t>
            </a:r>
            <a:r>
              <a:rPr kumimoji="1" lang="en-US" altLang="ko-KR" sz="1200" dirty="0" err="1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www.data.go.kr</a:t>
            </a:r>
            <a:r>
              <a:rPr kumimoji="1" lang="en-US" altLang="ko-KR" sz="12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en-US" altLang="ko-KR" sz="1200" dirty="0" err="1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robots.txt</a:t>
            </a:r>
            <a:endParaRPr kumimoji="1" lang="en-US" altLang="ko-KR" sz="12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8677628"/>
      </p:ext>
    </p:extLst>
  </p:cSld>
  <p:clrMapOvr>
    <a:masterClrMapping/>
  </p:clrMapOvr>
</p:sld>
</file>

<file path=ppt/theme/theme1.xml><?xml version="1.0" encoding="utf-8"?>
<a:theme xmlns:a="http://schemas.openxmlformats.org/drawingml/2006/main" name="분할">
  <a:themeElements>
    <a:clrScheme name="분할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분할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분할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{B8C3BA3A-A292-E94E-813C-6643D049B1BF}tf10001123</Template>
  <TotalTime>1347</TotalTime>
  <Words>839</Words>
  <Application>Microsoft Office PowerPoint</Application>
  <PresentationFormat>와이드스크린</PresentationFormat>
  <Paragraphs>216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맑은 고딕</vt:lpstr>
      <vt:lpstr>휴먼매직체</vt:lpstr>
      <vt:lpstr>Arial</vt:lpstr>
      <vt:lpstr>Gill Sans MT</vt:lpstr>
      <vt:lpstr>Wingdings 2</vt:lpstr>
      <vt:lpstr>분할</vt:lpstr>
      <vt:lpstr>공공데이터 및 크롤링</vt:lpstr>
      <vt:lpstr>공공데이터 제공 목록</vt:lpstr>
      <vt:lpstr>공공데이터 활용 사례 - 보건의료</vt:lpstr>
      <vt:lpstr>공공데이터 활용 사례 - 보건의료</vt:lpstr>
      <vt:lpstr>공공데이터 활용 사례 - 보건의료</vt:lpstr>
      <vt:lpstr>공공데이터 활용 사례 - 문화관광</vt:lpstr>
      <vt:lpstr>공공데이터 활용 사례 - 문화관광</vt:lpstr>
      <vt:lpstr>공공데이터 vs 크롤링</vt:lpstr>
      <vt:lpstr>공공데이터 vs 크롤링</vt:lpstr>
      <vt:lpstr>로봇 배제 표준(Robots exclusion standard)</vt:lpstr>
      <vt:lpstr>로봇 배제 표준(Robots exclusion standard)</vt:lpstr>
      <vt:lpstr>로봇 배제 표준(Robots exclusion standard)</vt:lpstr>
      <vt:lpstr>로봇 배제 표준(Robots exclusion standard)</vt:lpstr>
      <vt:lpstr>로봇 배제 표준(Robots exclusion standard)</vt:lpstr>
      <vt:lpstr>로봇 배제 표준(Robots exclusion standard)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Windows User</cp:lastModifiedBy>
  <cp:revision>26</cp:revision>
  <dcterms:created xsi:type="dcterms:W3CDTF">2021-03-09T05:42:32Z</dcterms:created>
  <dcterms:modified xsi:type="dcterms:W3CDTF">2021-03-12T05:58:05Z</dcterms:modified>
</cp:coreProperties>
</file>

<file path=docProps/thumbnail.jpeg>
</file>